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74" r:id="rId6"/>
    <p:sldId id="260" r:id="rId7"/>
    <p:sldId id="276" r:id="rId8"/>
    <p:sldId id="258" r:id="rId9"/>
    <p:sldId id="262" r:id="rId10"/>
    <p:sldId id="263" r:id="rId11"/>
    <p:sldId id="275" r:id="rId12"/>
    <p:sldId id="264" r:id="rId13"/>
    <p:sldId id="266" r:id="rId14"/>
    <p:sldId id="267" r:id="rId15"/>
    <p:sldId id="268" r:id="rId16"/>
    <p:sldId id="278" r:id="rId17"/>
    <p:sldId id="279" r:id="rId18"/>
    <p:sldId id="281" r:id="rId19"/>
    <p:sldId id="280" r:id="rId20"/>
    <p:sldId id="269" r:id="rId21"/>
    <p:sldId id="277" r:id="rId22"/>
    <p:sldId id="270" r:id="rId23"/>
    <p:sldId id="272"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91" d="100"/>
          <a:sy n="91" d="100"/>
        </p:scale>
        <p:origin x="29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7/5/2016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7/5/2016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7/5/2016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7/5/2016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7/5/2016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7/5/2016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7/5/2016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7/5/2016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7/5/2016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7/5/2016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7/5/2016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7/5/2016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6591"/>
            <a:ext cx="8825658" cy="1648302"/>
          </a:xfrm>
        </p:spPr>
        <p:txBody>
          <a:bodyPr/>
          <a:lstStyle/>
          <a:p>
            <a:pPr algn="ctr"/>
            <a:r>
              <a:rPr lang="en-US" dirty="0" smtClean="0"/>
              <a:t>TUMMY TYME 1 </a:t>
            </a:r>
            <a:br>
              <a:rPr lang="en-US" dirty="0" smtClean="0"/>
            </a:br>
            <a:r>
              <a:rPr lang="en-US" dirty="0" smtClean="0"/>
              <a:t>	(2 – 6 months)</a:t>
            </a:r>
            <a:endParaRPr lang="en-US" dirty="0"/>
          </a:p>
        </p:txBody>
      </p:sp>
      <p:sp>
        <p:nvSpPr>
          <p:cNvPr id="3" name="Subtitle 2"/>
          <p:cNvSpPr>
            <a:spLocks noGrp="1"/>
          </p:cNvSpPr>
          <p:nvPr>
            <p:ph type="subTitle" idx="1"/>
          </p:nvPr>
        </p:nvSpPr>
        <p:spPr>
          <a:xfrm>
            <a:off x="1154955" y="3223846"/>
            <a:ext cx="8825658" cy="2157045"/>
          </a:xfrm>
        </p:spPr>
        <p:txBody>
          <a:bodyPr>
            <a:normAutofit lnSpcReduction="10000"/>
          </a:bodyPr>
          <a:lstStyle/>
          <a:p>
            <a:pPr algn="ctr"/>
            <a:r>
              <a:rPr lang="en-US" b="1" dirty="0" smtClean="0"/>
              <a:t>Basic background information on brain development</a:t>
            </a:r>
          </a:p>
          <a:p>
            <a:endParaRPr lang="en-US" b="1" dirty="0" smtClean="0"/>
          </a:p>
          <a:p>
            <a:endParaRPr lang="en-US" b="1" dirty="0" smtClean="0"/>
          </a:p>
          <a:p>
            <a:r>
              <a:rPr lang="en-US" sz="1400" b="1" dirty="0" smtClean="0"/>
              <a:t>Nancy L. Bates, PhD, </a:t>
            </a:r>
            <a:r>
              <a:rPr lang="en-US" sz="1400" b="1" dirty="0" err="1" smtClean="0"/>
              <a:t>mt</a:t>
            </a:r>
            <a:r>
              <a:rPr lang="en-US" sz="1400" b="1" dirty="0" smtClean="0"/>
              <a:t>(</a:t>
            </a:r>
            <a:r>
              <a:rPr lang="en-US" sz="1400" b="1" dirty="0" err="1" smtClean="0"/>
              <a:t>ascp</a:t>
            </a:r>
            <a:r>
              <a:rPr lang="en-US" sz="1400" b="1" dirty="0" smtClean="0"/>
              <a:t>)</a:t>
            </a:r>
          </a:p>
          <a:p>
            <a:r>
              <a:rPr lang="en-US" sz="1400" b="1" dirty="0" smtClean="0"/>
              <a:t>Gymmagic.com</a:t>
            </a:r>
          </a:p>
          <a:p>
            <a:r>
              <a:rPr lang="en-US" sz="1400" b="1" dirty="0" smtClean="0"/>
              <a:t>575.523.1616</a:t>
            </a:r>
          </a:p>
          <a:p>
            <a:endParaRPr lang="en-US" b="1" dirty="0" smtClean="0"/>
          </a:p>
          <a:p>
            <a:pPr algn="ctr"/>
            <a:endParaRPr lang="en-US" b="1" dirty="0"/>
          </a:p>
        </p:txBody>
      </p:sp>
    </p:spTree>
    <p:extLst>
      <p:ext uri="{BB962C8B-B14F-4D97-AF65-F5344CB8AC3E}">
        <p14:creationId xmlns:p14="http://schemas.microsoft.com/office/powerpoint/2010/main" val="353264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31065"/>
            <a:ext cx="8761413" cy="1049567"/>
          </a:xfrm>
        </p:spPr>
        <p:txBody>
          <a:bodyPr/>
          <a:lstStyle/>
          <a:p>
            <a:r>
              <a:rPr lang="en-US" dirty="0" smtClean="0"/>
              <a:t>EARLY EXPERIENCES LITERALLY SHAPE A BABY’S BRAIN (no money required!)</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7 THINGS THAT CAN HELP WIRE A HEALTHY BRAIN</a:t>
            </a:r>
            <a:r>
              <a:rPr lang="en-US" dirty="0" smtClean="0"/>
              <a:t> (Dr. Jill </a:t>
            </a:r>
            <a:r>
              <a:rPr lang="en-US" dirty="0" err="1" smtClean="0"/>
              <a:t>Stamm</a:t>
            </a:r>
            <a:r>
              <a:rPr lang="en-US" dirty="0"/>
              <a:t>)</a:t>
            </a:r>
            <a:endParaRPr lang="en-US" dirty="0" smtClean="0"/>
          </a:p>
          <a:p>
            <a:pPr>
              <a:buFont typeface="+mj-lt"/>
              <a:buAutoNum type="arabicPeriod"/>
            </a:pPr>
            <a:r>
              <a:rPr lang="en-US" dirty="0" smtClean="0"/>
              <a:t>Spending one-on-one time loving your child</a:t>
            </a:r>
          </a:p>
          <a:p>
            <a:pPr>
              <a:buFont typeface="+mj-lt"/>
              <a:buAutoNum type="arabicPeriod"/>
            </a:pPr>
            <a:r>
              <a:rPr lang="en-US" dirty="0" smtClean="0"/>
              <a:t>Playing with your child</a:t>
            </a:r>
          </a:p>
          <a:p>
            <a:pPr>
              <a:buFont typeface="+mj-lt"/>
              <a:buAutoNum type="arabicPeriod"/>
            </a:pPr>
            <a:r>
              <a:rPr lang="en-US" dirty="0" smtClean="0"/>
              <a:t>Responding quickly and predictably to your child</a:t>
            </a:r>
          </a:p>
          <a:p>
            <a:pPr>
              <a:buFont typeface="+mj-lt"/>
              <a:buAutoNum type="arabicPeriod"/>
            </a:pPr>
            <a:r>
              <a:rPr lang="en-US" dirty="0" smtClean="0"/>
              <a:t>Touching and cuddling with your child</a:t>
            </a:r>
          </a:p>
          <a:p>
            <a:pPr>
              <a:buFont typeface="+mj-lt"/>
              <a:buAutoNum type="arabicPeriod"/>
            </a:pPr>
            <a:r>
              <a:rPr lang="en-US" dirty="0" smtClean="0"/>
              <a:t>Providing routines that establish patterns of caring response</a:t>
            </a:r>
          </a:p>
          <a:p>
            <a:pPr>
              <a:buFont typeface="+mj-lt"/>
              <a:buAutoNum type="arabicPeriod"/>
            </a:pPr>
            <a:r>
              <a:rPr lang="en-US" dirty="0" smtClean="0"/>
              <a:t>Talking to your child</a:t>
            </a:r>
          </a:p>
          <a:p>
            <a:pPr>
              <a:buFont typeface="+mj-lt"/>
              <a:buAutoNum type="arabicPeriod"/>
            </a:pPr>
            <a:r>
              <a:rPr lang="en-US" dirty="0" smtClean="0"/>
              <a:t>Reading and singing to your child</a:t>
            </a:r>
            <a:endParaRPr lang="en-US" dirty="0"/>
          </a:p>
        </p:txBody>
      </p:sp>
    </p:spTree>
    <p:extLst>
      <p:ext uri="{BB962C8B-B14F-4D97-AF65-F5344CB8AC3E}">
        <p14:creationId xmlns:p14="http://schemas.microsoft.com/office/powerpoint/2010/main" val="3563317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BONDING – WHY IT MATTERS!</a:t>
            </a:r>
            <a:endParaRPr lang="en-US" dirty="0"/>
          </a:p>
        </p:txBody>
      </p:sp>
      <p:sp>
        <p:nvSpPr>
          <p:cNvPr id="3" name="Content Placeholder 2"/>
          <p:cNvSpPr>
            <a:spLocks noGrp="1"/>
          </p:cNvSpPr>
          <p:nvPr>
            <p:ph idx="1"/>
          </p:nvPr>
        </p:nvSpPr>
        <p:spPr/>
        <p:txBody>
          <a:bodyPr/>
          <a:lstStyle/>
          <a:p>
            <a:r>
              <a:rPr lang="en-US" dirty="0" smtClean="0"/>
              <a:t>Dr. </a:t>
            </a:r>
            <a:r>
              <a:rPr lang="en-US" dirty="0" err="1" smtClean="0"/>
              <a:t>Stamm</a:t>
            </a:r>
            <a:r>
              <a:rPr lang="en-US" dirty="0" smtClean="0"/>
              <a:t>: When you respond promptly and lovingly to your baby’s crying, you are doing far more for their </a:t>
            </a:r>
            <a:r>
              <a:rPr lang="en-US" b="1" dirty="0" smtClean="0">
                <a:solidFill>
                  <a:schemeClr val="accent1">
                    <a:lumMod val="50000"/>
                  </a:schemeClr>
                </a:solidFill>
              </a:rPr>
              <a:t>brainpower development</a:t>
            </a:r>
            <a:r>
              <a:rPr lang="en-US" dirty="0" smtClean="0"/>
              <a:t> than any fancy toy you could buy! The cost is nothing; the rewards are immeasurable!</a:t>
            </a:r>
          </a:p>
          <a:p>
            <a:r>
              <a:rPr lang="en-US" dirty="0" smtClean="0"/>
              <a:t>Prompt and loving responses start to form a </a:t>
            </a:r>
            <a:r>
              <a:rPr lang="en-US" b="1" dirty="0" smtClean="0"/>
              <a:t>sense of trust</a:t>
            </a:r>
            <a:r>
              <a:rPr lang="en-US" dirty="0" smtClean="0"/>
              <a:t> which influences our LIMBIC system that is developing at the same time.</a:t>
            </a:r>
          </a:p>
          <a:p>
            <a:r>
              <a:rPr lang="en-US" dirty="0" smtClean="0"/>
              <a:t>Sense of trust will influence the formation of healthy emotional relationships</a:t>
            </a:r>
          </a:p>
          <a:p>
            <a:r>
              <a:rPr lang="en-US" dirty="0" smtClean="0"/>
              <a:t>Babies need security in order to focus beyond survival and begin learning</a:t>
            </a:r>
          </a:p>
          <a:p>
            <a:r>
              <a:rPr lang="en-US" b="1" dirty="0" smtClean="0">
                <a:solidFill>
                  <a:schemeClr val="accent1">
                    <a:lumMod val="50000"/>
                  </a:schemeClr>
                </a:solidFill>
              </a:rPr>
              <a:t>Emotion affects attention and attention affects learning!</a:t>
            </a:r>
          </a:p>
          <a:p>
            <a:endParaRPr lang="en-US" dirty="0"/>
          </a:p>
        </p:txBody>
      </p:sp>
    </p:spTree>
    <p:extLst>
      <p:ext uri="{BB962C8B-B14F-4D97-AF65-F5344CB8AC3E}">
        <p14:creationId xmlns:p14="http://schemas.microsoft.com/office/powerpoint/2010/main" val="3392221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 </a:t>
            </a:r>
            <a:endParaRPr lang="en-US" dirty="0"/>
          </a:p>
        </p:txBody>
      </p:sp>
      <p:sp>
        <p:nvSpPr>
          <p:cNvPr id="3" name="Content Placeholder 2"/>
          <p:cNvSpPr>
            <a:spLocks noGrp="1"/>
          </p:cNvSpPr>
          <p:nvPr>
            <p:ph idx="1"/>
          </p:nvPr>
        </p:nvSpPr>
        <p:spPr/>
        <p:txBody>
          <a:bodyPr/>
          <a:lstStyle/>
          <a:p>
            <a:r>
              <a:rPr lang="en-US" b="1" dirty="0" smtClean="0"/>
              <a:t>Babies can NOT be spoiled</a:t>
            </a:r>
            <a:r>
              <a:rPr lang="en-US" dirty="0" smtClean="0"/>
              <a:t>! Why? Neuroscience shows a newborn is too biologically immature to be spoiled – the area of the brain (frontal lobes) involved in manipulation and control are not developed yet</a:t>
            </a:r>
          </a:p>
          <a:p>
            <a:r>
              <a:rPr lang="en-US" b="1" dirty="0" smtClean="0"/>
              <a:t>Limit carrier seats</a:t>
            </a:r>
            <a:r>
              <a:rPr lang="en-US" dirty="0" smtClean="0"/>
              <a:t> as plastic carriers limit vision and decrease gravity (vestibular stimulation). Use car seats for safety in cars but not in house</a:t>
            </a:r>
            <a:endParaRPr lang="en-US" b="1" dirty="0" smtClean="0"/>
          </a:p>
          <a:p>
            <a:r>
              <a:rPr lang="en-US" b="1" dirty="0" smtClean="0"/>
              <a:t> Hold baby</a:t>
            </a:r>
            <a:r>
              <a:rPr lang="en-US" dirty="0" smtClean="0"/>
              <a:t> during feeding instead of propping bottles if bottle fed</a:t>
            </a:r>
          </a:p>
          <a:p>
            <a:r>
              <a:rPr lang="en-US" dirty="0" smtClean="0"/>
              <a:t>If bottle fed, </a:t>
            </a:r>
            <a:r>
              <a:rPr lang="en-US" b="1" dirty="0" smtClean="0"/>
              <a:t>switch from left to right arms</a:t>
            </a:r>
            <a:r>
              <a:rPr lang="en-US" dirty="0" smtClean="0"/>
              <a:t> so baby gets equal stimulation on both sides (visual impact and brain impact)</a:t>
            </a:r>
          </a:p>
          <a:p>
            <a:endParaRPr lang="en-US" dirty="0" smtClean="0"/>
          </a:p>
          <a:p>
            <a:endParaRPr lang="en-US" dirty="0"/>
          </a:p>
        </p:txBody>
      </p:sp>
    </p:spTree>
    <p:extLst>
      <p:ext uri="{BB962C8B-B14F-4D97-AF65-F5344CB8AC3E}">
        <p14:creationId xmlns:p14="http://schemas.microsoft.com/office/powerpoint/2010/main" val="4033782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THE MOST OF YOUR TIME</a:t>
            </a:r>
            <a:endParaRPr lang="en-US" dirty="0"/>
          </a:p>
        </p:txBody>
      </p:sp>
      <p:sp>
        <p:nvSpPr>
          <p:cNvPr id="3" name="Content Placeholder 2"/>
          <p:cNvSpPr>
            <a:spLocks noGrp="1"/>
          </p:cNvSpPr>
          <p:nvPr>
            <p:ph idx="1"/>
          </p:nvPr>
        </p:nvSpPr>
        <p:spPr/>
        <p:txBody>
          <a:bodyPr/>
          <a:lstStyle/>
          <a:p>
            <a:r>
              <a:rPr lang="en-US" dirty="0" smtClean="0"/>
              <a:t>Establish </a:t>
            </a:r>
            <a:r>
              <a:rPr lang="en-US" b="1" dirty="0" smtClean="0"/>
              <a:t>consistent routines</a:t>
            </a:r>
            <a:r>
              <a:rPr lang="en-US" dirty="0" smtClean="0"/>
              <a:t> for feeding, bathing and sleeping</a:t>
            </a:r>
          </a:p>
          <a:p>
            <a:r>
              <a:rPr lang="en-US" dirty="0" smtClean="0"/>
              <a:t>For newborns, create a womb-like environment which the brain will recognize – use Dr. Harvey Karp’s 5 S’s for soothing babies (youtube.com)</a:t>
            </a:r>
          </a:p>
          <a:p>
            <a:r>
              <a:rPr lang="en-US" dirty="0" smtClean="0"/>
              <a:t>Have  a</a:t>
            </a:r>
            <a:r>
              <a:rPr lang="en-US" b="1" dirty="0" smtClean="0"/>
              <a:t> few </a:t>
            </a:r>
            <a:r>
              <a:rPr lang="en-US" dirty="0" smtClean="0"/>
              <a:t>consistent, responsive caregivers which will respond promptly to crying and taking care of baby’s needs</a:t>
            </a:r>
          </a:p>
          <a:p>
            <a:r>
              <a:rPr lang="en-US" dirty="0" smtClean="0"/>
              <a:t>Have frequent ‘face-to-face’ time with baby, bringing face within 10-12 inches and use exaggerated facial and mouth movements</a:t>
            </a:r>
          </a:p>
          <a:p>
            <a:r>
              <a:rPr lang="en-US" dirty="0" smtClean="0"/>
              <a:t>Speak to infant with </a:t>
            </a:r>
            <a:r>
              <a:rPr lang="en-US" i="1" dirty="0" err="1" smtClean="0"/>
              <a:t>parentese</a:t>
            </a:r>
            <a:r>
              <a:rPr lang="en-US" dirty="0" smtClean="0"/>
              <a:t> to engage infant’s hearing (slower and higher pitched speech which matches an infant’s hearing ability)</a:t>
            </a:r>
            <a:endParaRPr lang="en-US" dirty="0"/>
          </a:p>
        </p:txBody>
      </p:sp>
    </p:spTree>
    <p:extLst>
      <p:ext uri="{BB962C8B-B14F-4D97-AF65-F5344CB8AC3E}">
        <p14:creationId xmlns:p14="http://schemas.microsoft.com/office/powerpoint/2010/main" val="2722177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Fun!</a:t>
            </a:r>
            <a:endParaRPr lang="en-US" dirty="0"/>
          </a:p>
        </p:txBody>
      </p:sp>
      <p:sp>
        <p:nvSpPr>
          <p:cNvPr id="3" name="Content Placeholder 2"/>
          <p:cNvSpPr>
            <a:spLocks noGrp="1"/>
          </p:cNvSpPr>
          <p:nvPr>
            <p:ph idx="1"/>
          </p:nvPr>
        </p:nvSpPr>
        <p:spPr/>
        <p:txBody>
          <a:bodyPr/>
          <a:lstStyle/>
          <a:p>
            <a:r>
              <a:rPr lang="en-US" dirty="0" smtClean="0"/>
              <a:t>Place mobiles 10 -12 inches from infant’s face</a:t>
            </a:r>
          </a:p>
          <a:p>
            <a:r>
              <a:rPr lang="en-US" dirty="0" smtClean="0"/>
              <a:t>Make faces at your baby and watch for imitation of your gestures</a:t>
            </a:r>
          </a:p>
          <a:p>
            <a:r>
              <a:rPr lang="en-US" dirty="0" smtClean="0"/>
              <a:t>For Infants: Use high contrast colors (red, yellow, black and white) and high contrast patterns like stripes and checks to attract infant’s attention</a:t>
            </a:r>
          </a:p>
          <a:p>
            <a:r>
              <a:rPr lang="en-US" dirty="0" smtClean="0"/>
              <a:t>Point out objects and actions throughout the day: </a:t>
            </a:r>
            <a:r>
              <a:rPr lang="en-US" b="1" dirty="0" smtClean="0"/>
              <a:t>talk to your infant!</a:t>
            </a:r>
          </a:p>
          <a:p>
            <a:r>
              <a:rPr lang="en-US" dirty="0" smtClean="0"/>
              <a:t>Use rattles for tracking across the midline (line down center of body)</a:t>
            </a:r>
          </a:p>
          <a:p>
            <a:r>
              <a:rPr lang="en-US" b="1" dirty="0" smtClean="0">
                <a:solidFill>
                  <a:schemeClr val="tx2">
                    <a:lumMod val="75000"/>
                  </a:schemeClr>
                </a:solidFill>
              </a:rPr>
              <a:t>For safety, any object that can fall through an empty toilet paper roll is TOO SMALL and is a choking hazard</a:t>
            </a:r>
            <a:endParaRPr lang="en-US" b="1" dirty="0">
              <a:solidFill>
                <a:schemeClr val="tx2">
                  <a:lumMod val="75000"/>
                </a:schemeClr>
              </a:solidFill>
            </a:endParaRPr>
          </a:p>
        </p:txBody>
      </p:sp>
    </p:spTree>
    <p:extLst>
      <p:ext uri="{BB962C8B-B14F-4D97-AF65-F5344CB8AC3E}">
        <p14:creationId xmlns:p14="http://schemas.microsoft.com/office/powerpoint/2010/main" val="412241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Enrich Your Baby’s Environment</a:t>
            </a:r>
            <a:endParaRPr lang="en-US" dirty="0"/>
          </a:p>
        </p:txBody>
      </p:sp>
      <p:sp>
        <p:nvSpPr>
          <p:cNvPr id="3" name="Content Placeholder 2"/>
          <p:cNvSpPr>
            <a:spLocks noGrp="1"/>
          </p:cNvSpPr>
          <p:nvPr>
            <p:ph idx="1"/>
          </p:nvPr>
        </p:nvSpPr>
        <p:spPr>
          <a:xfrm>
            <a:off x="1154954" y="2292439"/>
            <a:ext cx="8825659" cy="3727361"/>
          </a:xfrm>
        </p:spPr>
        <p:txBody>
          <a:bodyPr>
            <a:normAutofit/>
          </a:bodyPr>
          <a:lstStyle/>
          <a:p>
            <a:r>
              <a:rPr lang="en-US" b="1" dirty="0" smtClean="0"/>
              <a:t>READ TO YOUR BABY EACH AND EVERY DAY</a:t>
            </a:r>
            <a:r>
              <a:rPr lang="en-US" dirty="0" smtClean="0"/>
              <a:t>! Make book reading a time for sharing and closeness.</a:t>
            </a:r>
          </a:p>
          <a:p>
            <a:r>
              <a:rPr lang="en-US" dirty="0" smtClean="0"/>
              <a:t>As baby grows, sit them on your lap and read with great expression; point out objects on the page and name them (language development)</a:t>
            </a:r>
          </a:p>
          <a:p>
            <a:r>
              <a:rPr lang="en-US" b="1" dirty="0" smtClean="0"/>
              <a:t>ENCOURAGE TUMMY TIME</a:t>
            </a:r>
            <a:r>
              <a:rPr lang="en-US" dirty="0" smtClean="0"/>
              <a:t>: lying on their tummies to develop upper body strength and motor patterns for pre-crawling</a:t>
            </a:r>
          </a:p>
          <a:p>
            <a:pPr lvl="1"/>
            <a:r>
              <a:rPr lang="en-US" dirty="0" smtClean="0"/>
              <a:t>Place on belly on blanket or mat on floor (not bed or sofa = too soft)</a:t>
            </a:r>
          </a:p>
          <a:p>
            <a:pPr lvl="1"/>
            <a:r>
              <a:rPr lang="en-US" dirty="0" smtClean="0"/>
              <a:t>Baby must be awake and alert, fed and happy</a:t>
            </a:r>
            <a:endParaRPr lang="en-US" b="1" dirty="0" smtClean="0"/>
          </a:p>
          <a:p>
            <a:pPr lvl="1"/>
            <a:r>
              <a:rPr lang="en-US" b="1" dirty="0" smtClean="0"/>
              <a:t>Parent must be present</a:t>
            </a:r>
          </a:p>
          <a:p>
            <a:pPr lvl="1"/>
            <a:r>
              <a:rPr lang="en-US" dirty="0" smtClean="0"/>
              <a:t>Place stand-up mirror or toy in front of baby to encourage lifting their head</a:t>
            </a:r>
            <a:endParaRPr lang="en-US" dirty="0"/>
          </a:p>
        </p:txBody>
      </p:sp>
    </p:spTree>
    <p:extLst>
      <p:ext uri="{BB962C8B-B14F-4D97-AF65-F5344CB8AC3E}">
        <p14:creationId xmlns:p14="http://schemas.microsoft.com/office/powerpoint/2010/main" val="2382444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Tummy Time</a:t>
            </a:r>
            <a:endParaRPr lang="en-US" dirty="0"/>
          </a:p>
        </p:txBody>
      </p:sp>
      <p:sp>
        <p:nvSpPr>
          <p:cNvPr id="3" name="Content Placeholder 2"/>
          <p:cNvSpPr>
            <a:spLocks noGrp="1"/>
          </p:cNvSpPr>
          <p:nvPr>
            <p:ph idx="1"/>
          </p:nvPr>
        </p:nvSpPr>
        <p:spPr/>
        <p:txBody>
          <a:bodyPr/>
          <a:lstStyle/>
          <a:p>
            <a:r>
              <a:rPr lang="en-US" b="1" dirty="0" smtClean="0"/>
              <a:t>FIRST, always sleep and nap on baby’s back</a:t>
            </a:r>
            <a:r>
              <a:rPr lang="en-US" dirty="0" smtClean="0"/>
              <a:t>. This has reduced SIDS by 50%</a:t>
            </a:r>
          </a:p>
          <a:p>
            <a:r>
              <a:rPr lang="en-US" dirty="0" smtClean="0"/>
              <a:t>When awake, fed and happy, begin Tummy Time in short spurts of 3 to 5 minutes each, 2 to 3 times a day for a newborn (AAP recommendation)</a:t>
            </a:r>
          </a:p>
          <a:p>
            <a:r>
              <a:rPr lang="en-US" dirty="0" smtClean="0"/>
              <a:t>Easiest first Tummy Time is to place baby’s tummy on your tummy with you reclined and upper body elevated.</a:t>
            </a:r>
          </a:p>
          <a:p>
            <a:r>
              <a:rPr lang="en-US" dirty="0" smtClean="0"/>
              <a:t>Set up routine of daily Tummy Time – many suggest after each diaper change and naps</a:t>
            </a:r>
          </a:p>
          <a:p>
            <a:r>
              <a:rPr lang="en-US" dirty="0" smtClean="0"/>
              <a:t>While on their tummies, babies experience new sensations on body, arms and legs which inform her about her body and its location in space</a:t>
            </a:r>
            <a:endParaRPr lang="en-US" dirty="0"/>
          </a:p>
        </p:txBody>
      </p:sp>
    </p:spTree>
    <p:extLst>
      <p:ext uri="{BB962C8B-B14F-4D97-AF65-F5344CB8AC3E}">
        <p14:creationId xmlns:p14="http://schemas.microsoft.com/office/powerpoint/2010/main" val="2712873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Tummy Time Positions: Dr. Anne </a:t>
            </a:r>
            <a:r>
              <a:rPr lang="en-US" dirty="0" err="1" smtClean="0"/>
              <a:t>Zachry</a:t>
            </a:r>
            <a:endParaRPr lang="en-US" dirty="0"/>
          </a:p>
        </p:txBody>
      </p:sp>
      <p:sp>
        <p:nvSpPr>
          <p:cNvPr id="3" name="Content Placeholder 2"/>
          <p:cNvSpPr>
            <a:spLocks noGrp="1"/>
          </p:cNvSpPr>
          <p:nvPr>
            <p:ph idx="1"/>
          </p:nvPr>
        </p:nvSpPr>
        <p:spPr>
          <a:xfrm>
            <a:off x="1122830" y="2357316"/>
            <a:ext cx="8825659" cy="3416300"/>
          </a:xfrm>
        </p:spPr>
        <p:txBody>
          <a:bodyPr/>
          <a:lstStyle/>
          <a:p>
            <a:r>
              <a:rPr lang="en-US" dirty="0" smtClean="0"/>
              <a:t>Tummy to tummy: can begin in the hospital with mom reclined on back and baby on tummy facing mom</a:t>
            </a:r>
          </a:p>
          <a:p>
            <a:r>
              <a:rPr lang="en-US" dirty="0" smtClean="0"/>
              <a:t>Lap Position: mom or dad is sitting in chair with baby placed tummy down lengthwise across their lap. Keep baby’s head aligned with their body. Parent can move legs up or down for added variety and stimulation or slowly sway legs side to side for more movement </a:t>
            </a:r>
          </a:p>
          <a:p>
            <a:r>
              <a:rPr lang="en-US" dirty="0" smtClean="0"/>
              <a:t>Lying on Side: can be alternative to tummy placement for those resisting tummy time; roll up small blanket against back if needed for support; both arms should be in front; legs forward and bent at the knees</a:t>
            </a:r>
          </a:p>
          <a:p>
            <a:r>
              <a:rPr lang="en-US" dirty="0" smtClean="0"/>
              <a:t>Tummy on smooth, firm surface with mirror or toys in front of baby</a:t>
            </a:r>
          </a:p>
          <a:p>
            <a:pPr marL="0" indent="0">
              <a:buNone/>
            </a:pPr>
            <a:endParaRPr lang="en-US" dirty="0"/>
          </a:p>
        </p:txBody>
      </p:sp>
    </p:spTree>
    <p:extLst>
      <p:ext uri="{BB962C8B-B14F-4D97-AF65-F5344CB8AC3E}">
        <p14:creationId xmlns:p14="http://schemas.microsoft.com/office/powerpoint/2010/main" val="1313725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Tummy Time Positions Continued</a:t>
            </a:r>
            <a:endParaRPr lang="en-US" dirty="0"/>
          </a:p>
        </p:txBody>
      </p:sp>
      <p:sp>
        <p:nvSpPr>
          <p:cNvPr id="3" name="Content Placeholder 2"/>
          <p:cNvSpPr>
            <a:spLocks noGrp="1"/>
          </p:cNvSpPr>
          <p:nvPr>
            <p:ph idx="1"/>
          </p:nvPr>
        </p:nvSpPr>
        <p:spPr/>
        <p:txBody>
          <a:bodyPr/>
          <a:lstStyle/>
          <a:p>
            <a:r>
              <a:rPr lang="en-US" dirty="0" smtClean="0"/>
              <a:t>Football Carry: hold baby in tummy-down position with your forearm between their legs while supporting their trunk and other arm supporting their chest and head</a:t>
            </a:r>
          </a:p>
          <a:p>
            <a:r>
              <a:rPr lang="en-US" dirty="0" smtClean="0"/>
              <a:t>Good position for carrying from room to room</a:t>
            </a:r>
          </a:p>
          <a:p>
            <a:r>
              <a:rPr lang="en-US" dirty="0" smtClean="0"/>
              <a:t>As baby gets older and gains in head control, baby can see more and interact with surroundings more</a:t>
            </a:r>
          </a:p>
          <a:p>
            <a:r>
              <a:rPr lang="en-US" dirty="0" smtClean="0"/>
              <a:t>Carrying them around house increases muscle strength and stimulates the vestibular (balance system) which is important for developing muscle tone, balance and visual skills</a:t>
            </a:r>
            <a:endParaRPr lang="en-US" dirty="0"/>
          </a:p>
        </p:txBody>
      </p:sp>
    </p:spTree>
    <p:extLst>
      <p:ext uri="{BB962C8B-B14F-4D97-AF65-F5344CB8AC3E}">
        <p14:creationId xmlns:p14="http://schemas.microsoft.com/office/powerpoint/2010/main" val="1893250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Baby is Resistant to Tummy Time</a:t>
            </a:r>
            <a:endParaRPr lang="en-US" dirty="0"/>
          </a:p>
        </p:txBody>
      </p:sp>
      <p:sp>
        <p:nvSpPr>
          <p:cNvPr id="3" name="Content Placeholder 2"/>
          <p:cNvSpPr>
            <a:spLocks noGrp="1"/>
          </p:cNvSpPr>
          <p:nvPr>
            <p:ph idx="1"/>
          </p:nvPr>
        </p:nvSpPr>
        <p:spPr/>
        <p:txBody>
          <a:bodyPr/>
          <a:lstStyle/>
          <a:p>
            <a:r>
              <a:rPr lang="en-US" dirty="0" smtClean="0"/>
              <a:t>If tummy time is not started as a newborn, some babies may resist tummy time and find it uncomfortable</a:t>
            </a:r>
          </a:p>
          <a:p>
            <a:r>
              <a:rPr lang="en-US" dirty="0" smtClean="0"/>
              <a:t>Baby’s neck, shoulder or back muscles may be weak</a:t>
            </a:r>
          </a:p>
          <a:p>
            <a:r>
              <a:rPr lang="en-US" dirty="0" smtClean="0"/>
              <a:t>Never force an infant to stay in tummy time</a:t>
            </a:r>
          </a:p>
          <a:p>
            <a:r>
              <a:rPr lang="en-US" dirty="0" smtClean="0"/>
              <a:t>Try again when baby is happy and rested</a:t>
            </a:r>
          </a:p>
          <a:p>
            <a:r>
              <a:rPr lang="en-US" dirty="0" smtClean="0"/>
              <a:t>Start with 30 -45 seconds once or twice every hour and then gradually increase length of time in each session; use rattles, mirrors and siblings to increase fun during tummy time</a:t>
            </a:r>
          </a:p>
          <a:p>
            <a:r>
              <a:rPr lang="en-US" dirty="0" smtClean="0"/>
              <a:t>Try Side Laying as an alternative also</a:t>
            </a:r>
          </a:p>
          <a:p>
            <a:endParaRPr lang="en-US" dirty="0"/>
          </a:p>
        </p:txBody>
      </p:sp>
    </p:spTree>
    <p:extLst>
      <p:ext uri="{BB962C8B-B14F-4D97-AF65-F5344CB8AC3E}">
        <p14:creationId xmlns:p14="http://schemas.microsoft.com/office/powerpoint/2010/main" val="133273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Human Brain</a:t>
            </a:r>
            <a:endParaRPr lang="en-US" dirty="0"/>
          </a:p>
        </p:txBody>
      </p:sp>
      <p:sp>
        <p:nvSpPr>
          <p:cNvPr id="3" name="Content Placeholder 2"/>
          <p:cNvSpPr>
            <a:spLocks noGrp="1"/>
          </p:cNvSpPr>
          <p:nvPr>
            <p:ph idx="1"/>
          </p:nvPr>
        </p:nvSpPr>
        <p:spPr/>
        <p:txBody>
          <a:bodyPr>
            <a:normAutofit/>
          </a:bodyPr>
          <a:lstStyle/>
          <a:p>
            <a:r>
              <a:rPr lang="en-US" dirty="0"/>
              <a:t>Humans are </a:t>
            </a:r>
            <a:r>
              <a:rPr lang="en-US" dirty="0" smtClean="0"/>
              <a:t>unique - born </a:t>
            </a:r>
            <a:r>
              <a:rPr lang="en-US" dirty="0"/>
              <a:t>with </a:t>
            </a:r>
            <a:r>
              <a:rPr lang="en-US" dirty="0" smtClean="0"/>
              <a:t>an immature brain - only </a:t>
            </a:r>
            <a:r>
              <a:rPr lang="en-US" b="1" dirty="0"/>
              <a:t>survival mechanisms </a:t>
            </a:r>
            <a:r>
              <a:rPr lang="en-US" b="1" dirty="0" smtClean="0"/>
              <a:t>are connected</a:t>
            </a:r>
            <a:r>
              <a:rPr lang="en-US" dirty="0"/>
              <a:t>. Our higher brain is NOT CONNECTED yet, but waiting for ‘</a:t>
            </a:r>
            <a:r>
              <a:rPr lang="en-US" dirty="0" smtClean="0"/>
              <a:t>experience’ which will create </a:t>
            </a:r>
            <a:r>
              <a:rPr lang="en-US" dirty="0"/>
              <a:t>these connections.</a:t>
            </a:r>
          </a:p>
          <a:p>
            <a:r>
              <a:rPr lang="en-US" dirty="0" smtClean="0"/>
              <a:t>A mother’s voice has special meaning (security)to a newborn: babies will recognize their mother’s voice at birth and also their dad’s voice.</a:t>
            </a:r>
          </a:p>
          <a:p>
            <a:r>
              <a:rPr lang="en-US" dirty="0" smtClean="0"/>
              <a:t>Hearing begins as early as 24 weeks gestation; the only voice not dampened is a mother’s voice as it is heard internally during pregnancy.</a:t>
            </a:r>
          </a:p>
          <a:p>
            <a:r>
              <a:rPr lang="en-US" dirty="0" smtClean="0"/>
              <a:t>Vision wires rapidly: at birth infants see up to 8 -10 inches away and only high contrast; at 4 months infants can see many colors; at 6 months can see full spectrum of colors and see at a distance like adult vision</a:t>
            </a:r>
          </a:p>
        </p:txBody>
      </p:sp>
    </p:spTree>
    <p:extLst>
      <p:ext uri="{BB962C8B-B14F-4D97-AF65-F5344CB8AC3E}">
        <p14:creationId xmlns:p14="http://schemas.microsoft.com/office/powerpoint/2010/main" val="1133814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35724"/>
            <a:ext cx="9029570" cy="944908"/>
          </a:xfrm>
        </p:spPr>
        <p:txBody>
          <a:bodyPr/>
          <a:lstStyle/>
          <a:p>
            <a:r>
              <a:rPr lang="en-US" dirty="0" smtClean="0"/>
              <a:t>What About TVs, Phones &amp; Computers?</a:t>
            </a:r>
            <a:endParaRPr lang="en-US" dirty="0"/>
          </a:p>
        </p:txBody>
      </p:sp>
      <p:sp>
        <p:nvSpPr>
          <p:cNvPr id="3" name="Content Placeholder 2"/>
          <p:cNvSpPr>
            <a:spLocks noGrp="1"/>
          </p:cNvSpPr>
          <p:nvPr>
            <p:ph idx="1"/>
          </p:nvPr>
        </p:nvSpPr>
        <p:spPr>
          <a:xfrm>
            <a:off x="1154954" y="2251808"/>
            <a:ext cx="8825659" cy="3762130"/>
          </a:xfrm>
        </p:spPr>
        <p:txBody>
          <a:bodyPr/>
          <a:lstStyle/>
          <a:p>
            <a:r>
              <a:rPr lang="en-US" dirty="0" smtClean="0"/>
              <a:t>American Academy of Pediatrics recommends </a:t>
            </a:r>
            <a:r>
              <a:rPr lang="en-US" b="1" dirty="0" smtClean="0"/>
              <a:t>NO SCREEN TIME FOR INFANTS OR BABIES until the age of 2 years</a:t>
            </a:r>
            <a:r>
              <a:rPr lang="en-US" dirty="0" smtClean="0"/>
              <a:t>.</a:t>
            </a:r>
          </a:p>
          <a:p>
            <a:r>
              <a:rPr lang="en-US" dirty="0" smtClean="0"/>
              <a:t>WHY? Babies brains are wiring (connecting)during this time –adult brains are already connected but screens may affect a baby’s immature brain</a:t>
            </a:r>
          </a:p>
          <a:p>
            <a:r>
              <a:rPr lang="en-US" dirty="0" smtClean="0"/>
              <a:t>TVs and screens of any kind will certainly captivate young ones as they like everything their parents are using – overstimulates babies</a:t>
            </a:r>
          </a:p>
          <a:p>
            <a:r>
              <a:rPr lang="en-US" dirty="0" smtClean="0"/>
              <a:t>Watching TV will literally wire a baby’s brain for a </a:t>
            </a:r>
            <a:r>
              <a:rPr lang="en-US" b="1" dirty="0" smtClean="0"/>
              <a:t>short attention span</a:t>
            </a:r>
            <a:r>
              <a:rPr lang="en-US" dirty="0" smtClean="0"/>
              <a:t>!</a:t>
            </a:r>
          </a:p>
          <a:p>
            <a:r>
              <a:rPr lang="en-US" dirty="0" smtClean="0"/>
              <a:t>Studies have shown for every hour of TV routinely watched per day before 3 years of age, the risk of ADHD increases 10% for each hour (Christakis)</a:t>
            </a:r>
            <a:endParaRPr lang="en-US" dirty="0"/>
          </a:p>
        </p:txBody>
      </p:sp>
    </p:spTree>
    <p:extLst>
      <p:ext uri="{BB962C8B-B14F-4D97-AF65-F5344CB8AC3E}">
        <p14:creationId xmlns:p14="http://schemas.microsoft.com/office/powerpoint/2010/main" val="2204190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TVs &amp; Educational DVDs</a:t>
            </a:r>
            <a:endParaRPr lang="en-US" dirty="0"/>
          </a:p>
        </p:txBody>
      </p:sp>
      <p:sp>
        <p:nvSpPr>
          <p:cNvPr id="3" name="Content Placeholder 2"/>
          <p:cNvSpPr>
            <a:spLocks noGrp="1"/>
          </p:cNvSpPr>
          <p:nvPr>
            <p:ph idx="1"/>
          </p:nvPr>
        </p:nvSpPr>
        <p:spPr/>
        <p:txBody>
          <a:bodyPr/>
          <a:lstStyle/>
          <a:p>
            <a:r>
              <a:rPr lang="en-US" dirty="0" smtClean="0"/>
              <a:t>No data to support any positive effects of educational DVDs on babies</a:t>
            </a:r>
          </a:p>
          <a:p>
            <a:r>
              <a:rPr lang="en-US" dirty="0" smtClean="0"/>
              <a:t>Research found that for every hour spent watching DVDs, babies learned </a:t>
            </a:r>
            <a:r>
              <a:rPr lang="en-US" b="1" dirty="0" smtClean="0"/>
              <a:t>6 </a:t>
            </a:r>
            <a:r>
              <a:rPr lang="en-US" b="1" dirty="0" smtClean="0"/>
              <a:t>- 8 </a:t>
            </a:r>
            <a:r>
              <a:rPr lang="en-US" b="1" dirty="0" smtClean="0"/>
              <a:t>fewer</a:t>
            </a:r>
            <a:r>
              <a:rPr lang="en-US" dirty="0" smtClean="0"/>
              <a:t> vocabulary words than babies not watching videos or DVDs</a:t>
            </a:r>
          </a:p>
          <a:p>
            <a:r>
              <a:rPr lang="en-US" dirty="0" smtClean="0"/>
              <a:t>Our national average daily TV viewing time for kids under 2 </a:t>
            </a:r>
            <a:r>
              <a:rPr lang="en-US" dirty="0" err="1" smtClean="0"/>
              <a:t>yr</a:t>
            </a:r>
            <a:r>
              <a:rPr lang="en-US" dirty="0" smtClean="0"/>
              <a:t> is 1-2 </a:t>
            </a:r>
            <a:r>
              <a:rPr lang="en-US" dirty="0" err="1" smtClean="0"/>
              <a:t>hr</a:t>
            </a:r>
            <a:r>
              <a:rPr lang="en-US" dirty="0" smtClean="0"/>
              <a:t>/day</a:t>
            </a:r>
          </a:p>
          <a:p>
            <a:r>
              <a:rPr lang="en-US" dirty="0" smtClean="0"/>
              <a:t>Studies found when TVs left on in home, less speech happens, babies vocalize less and caregivers talk less</a:t>
            </a:r>
          </a:p>
          <a:p>
            <a:r>
              <a:rPr lang="en-US" dirty="0" smtClean="0"/>
              <a:t>Research has shown that the number of words a baby hears directly affects their language development up to the age of 3 years.</a:t>
            </a:r>
          </a:p>
          <a:p>
            <a:r>
              <a:rPr lang="en-US" dirty="0" smtClean="0"/>
              <a:t>Watching TV has been shown to decrease imagination and creativity</a:t>
            </a:r>
            <a:endParaRPr lang="en-US" dirty="0"/>
          </a:p>
        </p:txBody>
      </p:sp>
    </p:spTree>
    <p:extLst>
      <p:ext uri="{BB962C8B-B14F-4D97-AF65-F5344CB8AC3E}">
        <p14:creationId xmlns:p14="http://schemas.microsoft.com/office/powerpoint/2010/main" val="255985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Months and Up</a:t>
            </a:r>
            <a:endParaRPr lang="en-US" dirty="0"/>
          </a:p>
        </p:txBody>
      </p:sp>
      <p:sp>
        <p:nvSpPr>
          <p:cNvPr id="3" name="Content Placeholder 2"/>
          <p:cNvSpPr>
            <a:spLocks noGrp="1"/>
          </p:cNvSpPr>
          <p:nvPr>
            <p:ph idx="1"/>
          </p:nvPr>
        </p:nvSpPr>
        <p:spPr/>
        <p:txBody>
          <a:bodyPr/>
          <a:lstStyle/>
          <a:p>
            <a:r>
              <a:rPr lang="en-US" dirty="0" smtClean="0"/>
              <a:t>Before 4 months, babies need to play with people mostly</a:t>
            </a:r>
          </a:p>
          <a:p>
            <a:r>
              <a:rPr lang="en-US" dirty="0" smtClean="0"/>
              <a:t>At 4 months, add objects to explore and learn from</a:t>
            </a:r>
          </a:p>
          <a:p>
            <a:r>
              <a:rPr lang="en-US" dirty="0" smtClean="0"/>
              <a:t>Best toys (brainiest toys) are pots and pans, measuring cups, connected measuring spoons, Tupperware-style containers, cardboard boxes</a:t>
            </a:r>
          </a:p>
          <a:p>
            <a:r>
              <a:rPr lang="en-US" dirty="0" smtClean="0"/>
              <a:t>Follow age recommendations for any and all toys</a:t>
            </a:r>
          </a:p>
          <a:p>
            <a:r>
              <a:rPr lang="en-US" b="1" dirty="0" smtClean="0">
                <a:solidFill>
                  <a:schemeClr val="tx1"/>
                </a:solidFill>
              </a:rPr>
              <a:t>Use the TP Test: any object that can pass through a toilet paper roll tube is a CHOKING HAZARD for a young child = DO NOT USE IF IT PASSES THROUGH</a:t>
            </a:r>
          </a:p>
          <a:p>
            <a:r>
              <a:rPr lang="en-US" b="1" dirty="0" smtClean="0"/>
              <a:t>READ BOOKS to your child DAILY</a:t>
            </a:r>
          </a:p>
          <a:p>
            <a:r>
              <a:rPr lang="en-US" dirty="0" smtClean="0"/>
              <a:t>Choose toys with multiple uses: blocks, puppets, </a:t>
            </a:r>
            <a:r>
              <a:rPr lang="en-US" dirty="0" err="1" smtClean="0"/>
              <a:t>Duplos</a:t>
            </a:r>
            <a:r>
              <a:rPr lang="en-US" dirty="0" smtClean="0"/>
              <a:t>, etc.</a:t>
            </a:r>
          </a:p>
          <a:p>
            <a:pPr marL="0" indent="0">
              <a:buNone/>
            </a:pPr>
            <a:endParaRPr lang="en-US" dirty="0"/>
          </a:p>
        </p:txBody>
      </p:sp>
    </p:spTree>
    <p:extLst>
      <p:ext uri="{BB962C8B-B14F-4D97-AF65-F5344CB8AC3E}">
        <p14:creationId xmlns:p14="http://schemas.microsoft.com/office/powerpoint/2010/main" val="1821577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231" y="638629"/>
            <a:ext cx="9601199" cy="1042003"/>
          </a:xfrm>
        </p:spPr>
        <p:txBody>
          <a:bodyPr/>
          <a:lstStyle/>
          <a:p>
            <a:r>
              <a:rPr lang="en-US" dirty="0" smtClean="0"/>
              <a:t>RED FLAGS:  WARNING SIGNS </a:t>
            </a:r>
            <a:r>
              <a:rPr lang="en-US" sz="3000" dirty="0" smtClean="0"/>
              <a:t>(Dr. Jill </a:t>
            </a:r>
            <a:r>
              <a:rPr lang="en-US" sz="3000" dirty="0" err="1" smtClean="0"/>
              <a:t>Stamm</a:t>
            </a:r>
            <a:r>
              <a:rPr lang="en-US" sz="3000" dirty="0" smtClean="0"/>
              <a:t>)</a:t>
            </a:r>
            <a:endParaRPr lang="en-US" sz="3000" dirty="0"/>
          </a:p>
        </p:txBody>
      </p:sp>
      <p:sp>
        <p:nvSpPr>
          <p:cNvPr id="3" name="Content Placeholder 2"/>
          <p:cNvSpPr>
            <a:spLocks noGrp="1"/>
          </p:cNvSpPr>
          <p:nvPr>
            <p:ph idx="1"/>
          </p:nvPr>
        </p:nvSpPr>
        <p:spPr/>
        <p:txBody>
          <a:bodyPr/>
          <a:lstStyle/>
          <a:p>
            <a:r>
              <a:rPr lang="en-US" dirty="0" smtClean="0"/>
              <a:t>No big smiles or warm expressions by 6 months of age or thereafter</a:t>
            </a:r>
          </a:p>
          <a:p>
            <a:r>
              <a:rPr lang="en-US" dirty="0" smtClean="0"/>
              <a:t>No back and forth sharing of sounds or smiles by 9 months or thereafter</a:t>
            </a:r>
          </a:p>
          <a:p>
            <a:r>
              <a:rPr lang="en-US" dirty="0" smtClean="0"/>
              <a:t>No babbling by 12 months of age</a:t>
            </a:r>
          </a:p>
          <a:p>
            <a:r>
              <a:rPr lang="en-US" dirty="0" smtClean="0"/>
              <a:t>No back and forth gestures (pointing, showing, reaching or waving) by 12 months of age</a:t>
            </a:r>
          </a:p>
          <a:p>
            <a:r>
              <a:rPr lang="en-US" dirty="0" smtClean="0"/>
              <a:t>No words by 16 months of age</a:t>
            </a:r>
          </a:p>
          <a:p>
            <a:r>
              <a:rPr lang="en-US" dirty="0" smtClean="0"/>
              <a:t>No two-word phrases (without imitating or repeating) by 24 months</a:t>
            </a:r>
          </a:p>
          <a:p>
            <a:r>
              <a:rPr lang="en-US" dirty="0" smtClean="0"/>
              <a:t>Any loss of speech, babbling or social skills at any age</a:t>
            </a:r>
            <a:endParaRPr lang="en-US" dirty="0"/>
          </a:p>
        </p:txBody>
      </p:sp>
    </p:spTree>
    <p:extLst>
      <p:ext uri="{BB962C8B-B14F-4D97-AF65-F5344CB8AC3E}">
        <p14:creationId xmlns:p14="http://schemas.microsoft.com/office/powerpoint/2010/main" val="859585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a:t>
            </a:r>
            <a:r>
              <a:rPr lang="en-US" i="1" dirty="0" smtClean="0"/>
              <a:t>Bright From the Start</a:t>
            </a:r>
            <a:r>
              <a:rPr lang="en-US" dirty="0" smtClean="0"/>
              <a:t>’ by Jill </a:t>
            </a:r>
            <a:r>
              <a:rPr lang="en-US" dirty="0" err="1" smtClean="0"/>
              <a:t>Stamm</a:t>
            </a:r>
            <a:r>
              <a:rPr lang="en-US" dirty="0" smtClean="0"/>
              <a:t>, PhD</a:t>
            </a:r>
          </a:p>
          <a:p>
            <a:r>
              <a:rPr lang="en-US" dirty="0" smtClean="0"/>
              <a:t>‘Retro Baby’ by Anne H. </a:t>
            </a:r>
            <a:r>
              <a:rPr lang="en-US" dirty="0" err="1" smtClean="0"/>
              <a:t>Zachry</a:t>
            </a:r>
            <a:r>
              <a:rPr lang="en-US" dirty="0" smtClean="0"/>
              <a:t>, PhD, OTR/L</a:t>
            </a:r>
          </a:p>
          <a:p>
            <a:r>
              <a:rPr lang="en-US" dirty="0" smtClean="0"/>
              <a:t>‘active baby, healthy baby’ by Margaret </a:t>
            </a:r>
            <a:r>
              <a:rPr lang="en-US" dirty="0" err="1" smtClean="0"/>
              <a:t>Sasse</a:t>
            </a:r>
            <a:endParaRPr lang="en-US" dirty="0" smtClean="0"/>
          </a:p>
          <a:p>
            <a:r>
              <a:rPr lang="en-US" dirty="0" smtClean="0"/>
              <a:t>‘A Moving Child is a Learning Child’ by Gill Connell and Cheryl McCarthy</a:t>
            </a:r>
          </a:p>
          <a:p>
            <a:r>
              <a:rPr lang="en-US" dirty="0" smtClean="0"/>
              <a:t>‘The Happiest Baby on the Block’ by Harvey Karp, MD</a:t>
            </a:r>
          </a:p>
          <a:p>
            <a:r>
              <a:rPr lang="en-US" dirty="0" smtClean="0"/>
              <a:t>Pathways.org for Child Development</a:t>
            </a:r>
            <a:endParaRPr lang="en-US" dirty="0"/>
          </a:p>
        </p:txBody>
      </p:sp>
    </p:spTree>
    <p:extLst>
      <p:ext uri="{BB962C8B-B14F-4D97-AF65-F5344CB8AC3E}">
        <p14:creationId xmlns:p14="http://schemas.microsoft.com/office/powerpoint/2010/main" val="3624488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AMAZING BRAIN</a:t>
            </a:r>
            <a:endParaRPr lang="en-US" dirty="0"/>
          </a:p>
        </p:txBody>
      </p:sp>
      <p:sp>
        <p:nvSpPr>
          <p:cNvPr id="3" name="Content Placeholder 2"/>
          <p:cNvSpPr>
            <a:spLocks noGrp="1"/>
          </p:cNvSpPr>
          <p:nvPr>
            <p:ph idx="1"/>
          </p:nvPr>
        </p:nvSpPr>
        <p:spPr/>
        <p:txBody>
          <a:bodyPr>
            <a:normAutofit lnSpcReduction="10000"/>
          </a:bodyPr>
          <a:lstStyle/>
          <a:p>
            <a:r>
              <a:rPr lang="en-US" dirty="0" smtClean="0"/>
              <a:t>If your body grew as much as your BRAIN during the first year of life, your baby would weigh 170 </a:t>
            </a:r>
            <a:r>
              <a:rPr lang="en-US" dirty="0" err="1" smtClean="0"/>
              <a:t>lbs</a:t>
            </a:r>
            <a:r>
              <a:rPr lang="en-US" dirty="0" smtClean="0"/>
              <a:t> at their first birthday! YIKES!</a:t>
            </a:r>
          </a:p>
          <a:p>
            <a:r>
              <a:rPr lang="en-US" dirty="0" smtClean="0"/>
              <a:t>Our brain is unique as it is </a:t>
            </a:r>
            <a:r>
              <a:rPr lang="en-US" u="sng" dirty="0" smtClean="0"/>
              <a:t>incomplete</a:t>
            </a:r>
            <a:r>
              <a:rPr lang="en-US" dirty="0" smtClean="0"/>
              <a:t> at birth (higher brain not connected, wired – </a:t>
            </a:r>
            <a:r>
              <a:rPr lang="en-US" b="1" dirty="0" smtClean="0"/>
              <a:t>only survival mechanisms connected</a:t>
            </a:r>
            <a:r>
              <a:rPr lang="en-US" dirty="0" smtClean="0"/>
              <a:t>)</a:t>
            </a:r>
          </a:p>
          <a:p>
            <a:pPr lvl="1"/>
            <a:r>
              <a:rPr lang="en-US" sz="1800" dirty="0" smtClean="0"/>
              <a:t>Our brains at birth only weigh 20-30% of our adult brain weight</a:t>
            </a:r>
          </a:p>
          <a:p>
            <a:pPr lvl="1"/>
            <a:r>
              <a:rPr lang="en-US" sz="1800" dirty="0" smtClean="0"/>
              <a:t>Many newborn animal’s brains weigh 60-90% of the adult brain weight </a:t>
            </a:r>
          </a:p>
          <a:p>
            <a:pPr lvl="1"/>
            <a:r>
              <a:rPr lang="en-US" sz="1800" dirty="0" smtClean="0"/>
              <a:t>This increase in brain weight is due to added connections (not additional cells) – have more hard-wiring at birth</a:t>
            </a:r>
          </a:p>
          <a:p>
            <a:pPr lvl="1"/>
            <a:r>
              <a:rPr lang="en-US" sz="1800" dirty="0" smtClean="0"/>
              <a:t>Many animals can stand and run within minutes or hours of birth – takes years for a human to accomplish this = dependent on connections</a:t>
            </a:r>
          </a:p>
          <a:p>
            <a:endParaRPr lang="en-US" dirty="0"/>
          </a:p>
        </p:txBody>
      </p:sp>
    </p:spTree>
    <p:extLst>
      <p:ext uri="{BB962C8B-B14F-4D97-AF65-F5344CB8AC3E}">
        <p14:creationId xmlns:p14="http://schemas.microsoft.com/office/powerpoint/2010/main" val="72859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DEVELOPMENT</a:t>
            </a:r>
            <a:endParaRPr lang="en-US" dirty="0"/>
          </a:p>
        </p:txBody>
      </p:sp>
      <p:sp>
        <p:nvSpPr>
          <p:cNvPr id="3" name="Content Placeholder 2"/>
          <p:cNvSpPr>
            <a:spLocks noGrp="1"/>
          </p:cNvSpPr>
          <p:nvPr>
            <p:ph idx="1"/>
          </p:nvPr>
        </p:nvSpPr>
        <p:spPr/>
        <p:txBody>
          <a:bodyPr/>
          <a:lstStyle/>
          <a:p>
            <a:r>
              <a:rPr lang="en-US" b="1" dirty="0" smtClean="0"/>
              <a:t>First </a:t>
            </a:r>
            <a:r>
              <a:rPr lang="en-US" b="1" dirty="0"/>
              <a:t>month </a:t>
            </a:r>
            <a:r>
              <a:rPr lang="en-US" dirty="0"/>
              <a:t>of life, </a:t>
            </a:r>
            <a:r>
              <a:rPr lang="en-US" b="1" dirty="0"/>
              <a:t>20-fold increase in brain cell connections</a:t>
            </a:r>
            <a:r>
              <a:rPr lang="en-US" dirty="0"/>
              <a:t> to other brain cells (neurons</a:t>
            </a:r>
            <a:r>
              <a:rPr lang="en-US" dirty="0" smtClean="0"/>
              <a:t>). These are created by our </a:t>
            </a:r>
            <a:r>
              <a:rPr lang="en-US" dirty="0"/>
              <a:t>‘</a:t>
            </a:r>
            <a:r>
              <a:rPr lang="en-US" dirty="0" smtClean="0"/>
              <a:t>experiences’</a:t>
            </a:r>
            <a:endParaRPr lang="en-US" dirty="0"/>
          </a:p>
          <a:p>
            <a:r>
              <a:rPr lang="en-US" dirty="0" smtClean="0"/>
              <a:t>At </a:t>
            </a:r>
            <a:r>
              <a:rPr lang="en-US" b="1" dirty="0" smtClean="0"/>
              <a:t>6 months of age</a:t>
            </a:r>
            <a:r>
              <a:rPr lang="en-US" dirty="0" smtClean="0"/>
              <a:t>, our brain is </a:t>
            </a:r>
            <a:r>
              <a:rPr lang="en-US" b="1" dirty="0" smtClean="0"/>
              <a:t>50% connected </a:t>
            </a:r>
            <a:r>
              <a:rPr lang="en-US" dirty="0" smtClean="0"/>
              <a:t>(developed)</a:t>
            </a:r>
          </a:p>
          <a:p>
            <a:r>
              <a:rPr lang="en-US" dirty="0" smtClean="0"/>
              <a:t>At </a:t>
            </a:r>
            <a:r>
              <a:rPr lang="en-US" b="1" dirty="0" smtClean="0"/>
              <a:t>12 months of age</a:t>
            </a:r>
            <a:r>
              <a:rPr lang="en-US" dirty="0" smtClean="0"/>
              <a:t>, our brain is </a:t>
            </a:r>
            <a:r>
              <a:rPr lang="en-US" b="1" dirty="0" smtClean="0"/>
              <a:t>70% connected</a:t>
            </a:r>
          </a:p>
          <a:p>
            <a:r>
              <a:rPr lang="en-US" dirty="0" smtClean="0"/>
              <a:t>It will take up to </a:t>
            </a:r>
            <a:r>
              <a:rPr lang="en-US" b="1" dirty="0" smtClean="0"/>
              <a:t>5 years of age to reach 90% connected</a:t>
            </a:r>
            <a:r>
              <a:rPr lang="en-US" dirty="0" smtClean="0"/>
              <a:t> unlike some animals which are born that way</a:t>
            </a:r>
          </a:p>
          <a:p>
            <a:r>
              <a:rPr lang="en-US" dirty="0" smtClean="0"/>
              <a:t>From birth to 4 - 5 years of age, our brain creates</a:t>
            </a:r>
            <a:r>
              <a:rPr lang="en-US" b="1" dirty="0" smtClean="0"/>
              <a:t> ~700 synapses</a:t>
            </a:r>
            <a:r>
              <a:rPr lang="en-US" dirty="0" smtClean="0"/>
              <a:t> (connections between brain cells) </a:t>
            </a:r>
            <a:r>
              <a:rPr lang="en-US" b="1" dirty="0" smtClean="0"/>
              <a:t>EVERY SECOND</a:t>
            </a:r>
            <a:r>
              <a:rPr lang="en-US" dirty="0" smtClean="0"/>
              <a:t>!!</a:t>
            </a:r>
          </a:p>
          <a:p>
            <a:endParaRPr lang="en-US" dirty="0"/>
          </a:p>
        </p:txBody>
      </p:sp>
    </p:spTree>
    <p:extLst>
      <p:ext uri="{BB962C8B-B14F-4D97-AF65-F5344CB8AC3E}">
        <p14:creationId xmlns:p14="http://schemas.microsoft.com/office/powerpoint/2010/main" val="235538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31065"/>
            <a:ext cx="8761413" cy="1049567"/>
          </a:xfrm>
        </p:spPr>
        <p:txBody>
          <a:bodyPr/>
          <a:lstStyle/>
          <a:p>
            <a:r>
              <a:rPr lang="en-US" dirty="0" smtClean="0"/>
              <a:t>CHARACTERISTICS OF THE </a:t>
            </a:r>
            <a:br>
              <a:rPr lang="en-US" dirty="0" smtClean="0"/>
            </a:br>
            <a:r>
              <a:rPr lang="en-US" dirty="0" smtClean="0"/>
              <a:t>HUMAN BRAIN </a:t>
            </a:r>
            <a:endParaRPr lang="en-US" dirty="0"/>
          </a:p>
        </p:txBody>
      </p:sp>
      <p:sp>
        <p:nvSpPr>
          <p:cNvPr id="4" name="Content Placeholder 2"/>
          <p:cNvSpPr>
            <a:spLocks noGrp="1"/>
          </p:cNvSpPr>
          <p:nvPr>
            <p:ph idx="1"/>
          </p:nvPr>
        </p:nvSpPr>
        <p:spPr/>
        <p:txBody>
          <a:bodyPr/>
          <a:lstStyle/>
          <a:p>
            <a:pPr marL="514350" indent="-514350">
              <a:buFont typeface="+mj-lt"/>
              <a:buAutoNum type="arabicPeriod"/>
            </a:pPr>
            <a:r>
              <a:rPr lang="en-US" b="1" dirty="0" smtClean="0">
                <a:solidFill>
                  <a:srgbClr val="0000FF"/>
                </a:solidFill>
              </a:rPr>
              <a:t>SURVIVAL ORGAN – </a:t>
            </a:r>
            <a:r>
              <a:rPr lang="en-US" b="1" dirty="0" smtClean="0">
                <a:solidFill>
                  <a:srgbClr val="FF0000"/>
                </a:solidFill>
              </a:rPr>
              <a:t>seeks security and safety </a:t>
            </a:r>
            <a:r>
              <a:rPr lang="en-US" b="1" dirty="0" smtClean="0">
                <a:solidFill>
                  <a:srgbClr val="0000FF"/>
                </a:solidFill>
              </a:rPr>
              <a:t>first and foremost!</a:t>
            </a:r>
          </a:p>
          <a:p>
            <a:pPr marL="514350" indent="-514350">
              <a:buFont typeface="+mj-lt"/>
              <a:buAutoNum type="arabicPeriod"/>
            </a:pPr>
            <a:r>
              <a:rPr lang="en-US" b="1" dirty="0" smtClean="0">
                <a:solidFill>
                  <a:srgbClr val="0000FF"/>
                </a:solidFill>
              </a:rPr>
              <a:t>PATTERN SEEKING</a:t>
            </a:r>
          </a:p>
          <a:p>
            <a:pPr marL="514350" indent="-514350">
              <a:buFont typeface="+mj-lt"/>
              <a:buAutoNum type="arabicPeriod"/>
            </a:pPr>
            <a:r>
              <a:rPr lang="en-US" b="1" dirty="0" smtClean="0">
                <a:solidFill>
                  <a:srgbClr val="0000FF"/>
                </a:solidFill>
              </a:rPr>
              <a:t>PLEASURE SEEKING</a:t>
            </a:r>
          </a:p>
          <a:p>
            <a:pPr marL="514350" indent="-514350">
              <a:buFont typeface="+mj-lt"/>
              <a:buAutoNum type="arabicPeriod"/>
            </a:pPr>
            <a:r>
              <a:rPr lang="en-US" b="1" dirty="0" smtClean="0">
                <a:solidFill>
                  <a:srgbClr val="0000FF"/>
                </a:solidFill>
              </a:rPr>
              <a:t>NOVELTY SEEKING</a:t>
            </a:r>
          </a:p>
          <a:p>
            <a:pPr marL="514350" indent="-514350">
              <a:buFont typeface="+mj-lt"/>
              <a:buAutoNum type="arabicPeriod"/>
            </a:pPr>
            <a:r>
              <a:rPr lang="en-US" b="1" dirty="0" smtClean="0">
                <a:solidFill>
                  <a:srgbClr val="0000FF"/>
                </a:solidFill>
              </a:rPr>
              <a:t>ENERGY CONSERVING</a:t>
            </a:r>
          </a:p>
          <a:p>
            <a:pPr marL="514350" indent="-514350">
              <a:buFont typeface="+mj-lt"/>
              <a:buAutoNum type="arabicPeriod"/>
            </a:pPr>
            <a:r>
              <a:rPr lang="en-US" b="1" dirty="0" smtClean="0">
                <a:solidFill>
                  <a:srgbClr val="0000FF"/>
                </a:solidFill>
              </a:rPr>
              <a:t>MEANING SEEKING</a:t>
            </a:r>
          </a:p>
          <a:p>
            <a:pPr marL="0" indent="0">
              <a:buNone/>
            </a:pPr>
            <a:endParaRPr lang="en-US" dirty="0" smtClean="0"/>
          </a:p>
          <a:p>
            <a:pPr marL="0" indent="0">
              <a:buNone/>
            </a:pPr>
            <a:r>
              <a:rPr lang="en-US" b="1" dirty="0" smtClean="0">
                <a:solidFill>
                  <a:srgbClr val="FF0000"/>
                </a:solidFill>
              </a:rPr>
              <a:t>Supplying these will create a satisfied, healthy brain!</a:t>
            </a:r>
            <a:endParaRPr lang="en-US" b="1" dirty="0">
              <a:solidFill>
                <a:srgbClr val="FF0000"/>
              </a:solidFill>
            </a:endParaRPr>
          </a:p>
        </p:txBody>
      </p:sp>
    </p:spTree>
    <p:extLst>
      <p:ext uri="{BB962C8B-B14F-4D97-AF65-F5344CB8AC3E}">
        <p14:creationId xmlns:p14="http://schemas.microsoft.com/office/powerpoint/2010/main" val="16864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Intelligence be Influenced?</a:t>
            </a:r>
            <a:endParaRPr lang="en-US" dirty="0"/>
          </a:p>
        </p:txBody>
      </p:sp>
      <p:sp>
        <p:nvSpPr>
          <p:cNvPr id="3" name="Content Placeholder 2"/>
          <p:cNvSpPr>
            <a:spLocks noGrp="1"/>
          </p:cNvSpPr>
          <p:nvPr>
            <p:ph idx="1"/>
          </p:nvPr>
        </p:nvSpPr>
        <p:spPr/>
        <p:txBody>
          <a:bodyPr/>
          <a:lstStyle/>
          <a:p>
            <a:r>
              <a:rPr lang="en-US" dirty="0"/>
              <a:t>Genetics plays a strong role but ENVIRONMENT is </a:t>
            </a:r>
            <a:r>
              <a:rPr lang="en-US" dirty="0" smtClean="0"/>
              <a:t>also very </a:t>
            </a:r>
            <a:r>
              <a:rPr lang="en-US" dirty="0"/>
              <a:t>important</a:t>
            </a:r>
          </a:p>
          <a:p>
            <a:r>
              <a:rPr lang="en-US" dirty="0" smtClean="0"/>
              <a:t>IQ is not fixed but can vary by up to 20-30 points (can be the difference between normal or genius IQ)→ </a:t>
            </a:r>
            <a:r>
              <a:rPr lang="en-US" b="1" dirty="0" smtClean="0"/>
              <a:t>importance of early childhood years </a:t>
            </a:r>
          </a:p>
          <a:p>
            <a:r>
              <a:rPr lang="en-US" dirty="0" smtClean="0"/>
              <a:t>Studies show monkeys with identical genes can have very different outcomes depending on whether they are </a:t>
            </a:r>
            <a:r>
              <a:rPr lang="en-US" b="1" dirty="0" smtClean="0"/>
              <a:t>BONDED</a:t>
            </a:r>
            <a:r>
              <a:rPr lang="en-US" dirty="0" smtClean="0"/>
              <a:t> to their moms: </a:t>
            </a:r>
          </a:p>
          <a:p>
            <a:pPr lvl="1"/>
            <a:r>
              <a:rPr lang="en-US" sz="1800" dirty="0" smtClean="0"/>
              <a:t>Secure, loving relationship with their moms prevented ‘aggression gene’ from having an effect on offspring</a:t>
            </a:r>
          </a:p>
          <a:p>
            <a:pPr lvl="1"/>
            <a:r>
              <a:rPr lang="en-US" sz="1800" dirty="0" smtClean="0"/>
              <a:t>This illustrates how important BONDING is to the development of our brain and long-lasting effects on behavior</a:t>
            </a:r>
          </a:p>
        </p:txBody>
      </p:sp>
    </p:spTree>
    <p:extLst>
      <p:ext uri="{BB962C8B-B14F-4D97-AF65-F5344CB8AC3E}">
        <p14:creationId xmlns:p14="http://schemas.microsoft.com/office/powerpoint/2010/main" val="3318521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BONDING so Important?</a:t>
            </a:r>
            <a:endParaRPr lang="en-US" dirty="0"/>
          </a:p>
        </p:txBody>
      </p:sp>
      <p:sp>
        <p:nvSpPr>
          <p:cNvPr id="3" name="Content Placeholder 2"/>
          <p:cNvSpPr>
            <a:spLocks noGrp="1"/>
          </p:cNvSpPr>
          <p:nvPr>
            <p:ph idx="1"/>
          </p:nvPr>
        </p:nvSpPr>
        <p:spPr/>
        <p:txBody>
          <a:bodyPr/>
          <a:lstStyle/>
          <a:p>
            <a:r>
              <a:rPr lang="en-US" dirty="0" smtClean="0"/>
              <a:t>Bonding is critical to not only emotional well being but also intellectual well being</a:t>
            </a:r>
          </a:p>
          <a:p>
            <a:r>
              <a:rPr lang="en-US" dirty="0" smtClean="0"/>
              <a:t>Our brains are wiring (connecting) </a:t>
            </a:r>
            <a:r>
              <a:rPr lang="en-US" dirty="0" smtClean="0"/>
              <a:t>during </a:t>
            </a:r>
            <a:r>
              <a:rPr lang="en-US" dirty="0" smtClean="0"/>
              <a:t>the first years of life</a:t>
            </a:r>
          </a:p>
          <a:p>
            <a:pPr lvl="1"/>
            <a:r>
              <a:rPr lang="en-US" sz="1800" dirty="0" smtClean="0"/>
              <a:t>LIMBIC system contains our EMOTIONAL CENTER which also wires during this </a:t>
            </a:r>
            <a:r>
              <a:rPr lang="en-US" sz="1800" b="1" dirty="0" smtClean="0"/>
              <a:t>same time period</a:t>
            </a:r>
          </a:p>
          <a:p>
            <a:pPr lvl="1"/>
            <a:r>
              <a:rPr lang="en-US" sz="1800" dirty="0" smtClean="0"/>
              <a:t>Our emotional experience will ‘tag’ our early learning experiences</a:t>
            </a:r>
          </a:p>
          <a:p>
            <a:pPr lvl="1"/>
            <a:r>
              <a:rPr lang="en-US" sz="1800" dirty="0" smtClean="0"/>
              <a:t>The quality of our bonding has direct effects on the quality of our connections to the higher brain (responsible for learning &amp; academics)</a:t>
            </a:r>
          </a:p>
          <a:p>
            <a:endParaRPr lang="en-US" dirty="0"/>
          </a:p>
        </p:txBody>
      </p:sp>
    </p:spTree>
    <p:extLst>
      <p:ext uri="{BB962C8B-B14F-4D97-AF65-F5344CB8AC3E}">
        <p14:creationId xmlns:p14="http://schemas.microsoft.com/office/powerpoint/2010/main" val="2927196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43944"/>
            <a:ext cx="8825659" cy="1300766"/>
          </a:xfrm>
        </p:spPr>
        <p:txBody>
          <a:bodyPr/>
          <a:lstStyle/>
          <a:p>
            <a:r>
              <a:rPr lang="en-US" dirty="0" smtClean="0"/>
              <a:t>Dr. Jill </a:t>
            </a:r>
            <a:r>
              <a:rPr lang="en-US" dirty="0" err="1" smtClean="0"/>
              <a:t>Stamm</a:t>
            </a:r>
            <a:r>
              <a:rPr lang="en-US" dirty="0" smtClean="0"/>
              <a:t>, PhD, neuroscientist and author of ‘Bright From the Start’ </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1">
                    <a:lumMod val="50000"/>
                  </a:schemeClr>
                </a:solidFill>
              </a:rPr>
              <a:t>‘THE MOST IMPORTANT THING </a:t>
            </a:r>
            <a:r>
              <a:rPr lang="en-US" b="1" dirty="0" smtClean="0">
                <a:solidFill>
                  <a:srgbClr val="FF0000"/>
                </a:solidFill>
              </a:rPr>
              <a:t>A PARENT CAN PROVIDE IS A </a:t>
            </a:r>
            <a:r>
              <a:rPr lang="en-US" b="1" dirty="0" smtClean="0">
                <a:solidFill>
                  <a:schemeClr val="accent1">
                    <a:lumMod val="50000"/>
                  </a:schemeClr>
                </a:solidFill>
              </a:rPr>
              <a:t>LOVING, STABLE RELATIONSHIP</a:t>
            </a:r>
            <a:r>
              <a:rPr lang="en-US" b="1" dirty="0" smtClean="0">
                <a:solidFill>
                  <a:srgbClr val="FF0000"/>
                </a:solidFill>
              </a:rPr>
              <a:t> THAT LEADS TO FREQUENT, MEANINGFUL, AND RESPONSIVE INTERACTIONS WITH THEIR BABY OR TODDLER.”</a:t>
            </a:r>
          </a:p>
          <a:p>
            <a:pPr marL="0" indent="0">
              <a:buNone/>
            </a:pPr>
            <a:endParaRPr lang="en-US" sz="1000" b="1" dirty="0">
              <a:solidFill>
                <a:srgbClr val="FF0000"/>
              </a:solidFill>
            </a:endParaRPr>
          </a:p>
          <a:p>
            <a:pPr marL="0" indent="0">
              <a:buNone/>
            </a:pPr>
            <a:r>
              <a:rPr lang="en-US" b="1" dirty="0" smtClean="0">
                <a:solidFill>
                  <a:schemeClr val="accent1">
                    <a:lumMod val="50000"/>
                  </a:schemeClr>
                </a:solidFill>
              </a:rPr>
              <a:t>‘AS A PARENT, BEING MINDFUL OF BRAIN DEVELOPMENT FROM BIRTH CAN SIGNIFICANTLY IMPACT YOUR CHILD’S FUTURE SUCCESS IN ACADEMICS AND IN LIFE.’</a:t>
            </a:r>
          </a:p>
          <a:p>
            <a:pPr marL="0" indent="0">
              <a:buNone/>
            </a:pPr>
            <a:endParaRPr lang="en-US" sz="1000" b="1" dirty="0" smtClean="0">
              <a:solidFill>
                <a:srgbClr val="FF0000"/>
              </a:solidFill>
            </a:endParaRPr>
          </a:p>
          <a:p>
            <a:pPr marL="0" indent="0">
              <a:buNone/>
            </a:pPr>
            <a:r>
              <a:rPr lang="en-US" b="1" dirty="0" smtClean="0">
                <a:solidFill>
                  <a:srgbClr val="FF0000"/>
                </a:solidFill>
              </a:rPr>
              <a:t>‘THE QUALITY OF YOUR CHILD’S FIRST RELATIONSHIPS HAS BROADER AND LONGER LASTING EFFECTS THAN ANY OTHER FACTOR IN YOUR CONTROL’</a:t>
            </a:r>
            <a:endParaRPr lang="en-US" b="1" dirty="0">
              <a:solidFill>
                <a:srgbClr val="FF0000"/>
              </a:solidFill>
            </a:endParaRPr>
          </a:p>
        </p:txBody>
      </p:sp>
    </p:spTree>
    <p:extLst>
      <p:ext uri="{BB962C8B-B14F-4D97-AF65-F5344CB8AC3E}">
        <p14:creationId xmlns:p14="http://schemas.microsoft.com/office/powerpoint/2010/main" val="350247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08338"/>
            <a:ext cx="8761413" cy="972294"/>
          </a:xfrm>
        </p:spPr>
        <p:txBody>
          <a:bodyPr/>
          <a:lstStyle/>
          <a:p>
            <a:r>
              <a:rPr lang="en-US" sz="3200" dirty="0" smtClean="0"/>
              <a:t>Dr. Harvey Karp, MD, Pediatrician and author of ‘The Happiest Baby on the Block’</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Dr. </a:t>
            </a:r>
            <a:r>
              <a:rPr lang="en-US" dirty="0" err="1" smtClean="0"/>
              <a:t>Stamm</a:t>
            </a:r>
            <a:r>
              <a:rPr lang="en-US" dirty="0" smtClean="0"/>
              <a:t> and Dr. Karp both call the first three months of life the “Fourth Trimester” because a newborn’s nervous system, digestive system, temperature control system, etc. are not fully mature</a:t>
            </a:r>
          </a:p>
          <a:p>
            <a:r>
              <a:rPr lang="en-US" dirty="0" smtClean="0"/>
              <a:t>Dr. Karp’s book presents 5 S’s for quieting a crying baby: swaddling, side-laying, shushing, swinging and sucking (see youtube.com for Dr. Karp)</a:t>
            </a:r>
          </a:p>
          <a:p>
            <a:r>
              <a:rPr lang="en-US" dirty="0" smtClean="0"/>
              <a:t>During the first early months, Dr. Karp suggests creating an environment as close to the womb as possible because the brain is most comfortable when it can recognize its environment so your infant feels secure</a:t>
            </a:r>
            <a:endParaRPr lang="en-US" dirty="0"/>
          </a:p>
        </p:txBody>
      </p:sp>
    </p:spTree>
    <p:extLst>
      <p:ext uri="{BB962C8B-B14F-4D97-AF65-F5344CB8AC3E}">
        <p14:creationId xmlns:p14="http://schemas.microsoft.com/office/powerpoint/2010/main" val="4256839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725</TotalTime>
  <Words>2343</Words>
  <Application>Microsoft Office PowerPoint</Application>
  <PresentationFormat>Widescreen</PresentationFormat>
  <Paragraphs>157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Century Gothic</vt:lpstr>
      <vt:lpstr>Wingdings 3</vt:lpstr>
      <vt:lpstr>Ion Boardroom</vt:lpstr>
      <vt:lpstr>TUMMY TYME 1   (2 – 6 months)</vt:lpstr>
      <vt:lpstr>Our Human Brain</vt:lpstr>
      <vt:lpstr>Our AMAZING BRAIN</vt:lpstr>
      <vt:lpstr>BRAIN DEVELOPMENT</vt:lpstr>
      <vt:lpstr>CHARACTERISTICS OF THE  HUMAN BRAIN </vt:lpstr>
      <vt:lpstr>Can Intelligence be Influenced?</vt:lpstr>
      <vt:lpstr>Why is BONDING so Important?</vt:lpstr>
      <vt:lpstr>Dr. Jill Stamm, PhD, neuroscientist and author of ‘Bright From the Start’ </vt:lpstr>
      <vt:lpstr>Dr. Harvey Karp, MD, Pediatrician and author of ‘The Happiest Baby on the Block’</vt:lpstr>
      <vt:lpstr>EARLY EXPERIENCES LITERALLY SHAPE A BABY’S BRAIN (no money required!)</vt:lpstr>
      <vt:lpstr>BONDING – WHY IT MATTERS!</vt:lpstr>
      <vt:lpstr>GENERAL INFO </vt:lpstr>
      <vt:lpstr>MAKING THE MOST OF YOUR TIME</vt:lpstr>
      <vt:lpstr>Add Fun!</vt:lpstr>
      <vt:lpstr>Enrich Your Baby’s Environment</vt:lpstr>
      <vt:lpstr>Tummy Time</vt:lpstr>
      <vt:lpstr>Tummy Time Positions: Dr. Anne Zachry</vt:lpstr>
      <vt:lpstr>Tummy Time Positions Continued</vt:lpstr>
      <vt:lpstr>If Baby is Resistant to Tummy Time</vt:lpstr>
      <vt:lpstr>What About TVs, Phones &amp; Computers?</vt:lpstr>
      <vt:lpstr>Issues with TVs &amp; Educational DVDs</vt:lpstr>
      <vt:lpstr>4 Months and Up</vt:lpstr>
      <vt:lpstr>RED FLAGS:  WARNING SIGNS (Dr. Jill Stamm)</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TUMMY TIME 1 (2 – 6 months)</dc:title>
  <dc:creator>Nancy Bates</dc:creator>
  <cp:lastModifiedBy>Nancy Bates</cp:lastModifiedBy>
  <cp:revision>58</cp:revision>
  <dcterms:created xsi:type="dcterms:W3CDTF">2015-10-04T17:35:15Z</dcterms:created>
  <dcterms:modified xsi:type="dcterms:W3CDTF">2016-07-06T01:54:34Z</dcterms:modified>
</cp:coreProperties>
</file>